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satOff val="1848"/>
              <a:lumOff val="-15262"/>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firstRow>
  </a:tblStyle>
  <a:tblStyle styleId="{CF821DB8-F4EB-4A41-A1BA-3FCAFE7338EE}" styleName="">
    <a:tblBg/>
    <a:wholeTbl>
      <a:tcTxStyle b="off" i="off">
        <a:fontRef idx="minor">
          <a:srgbClr val="5A5F5E"/>
        </a:fontRef>
        <a:srgbClr val="5A5F5E"/>
      </a:tcTxStyle>
      <a:tcStyle>
        <a:tcBdr>
          <a:left>
            <a:ln w="0" cap="flat">
              <a:noFill/>
              <a:miter lim="400000"/>
            </a:ln>
          </a:left>
          <a:right>
            <a:ln w="0" cap="flat">
              <a:noFill/>
              <a:miter lim="400000"/>
            </a:ln>
          </a:right>
          <a:top>
            <a:ln w="0" cap="flat">
              <a:noFill/>
              <a:miter lim="400000"/>
            </a:ln>
          </a:top>
          <a:bottom>
            <a:ln w="0" cap="flat">
              <a:noFill/>
              <a:miter lim="400000"/>
            </a:ln>
          </a:bottom>
          <a:insideH>
            <a:ln w="0" cap="flat">
              <a:noFill/>
              <a:miter lim="400000"/>
            </a:ln>
          </a:insideH>
          <a:insideV>
            <a:ln w="0" cap="flat">
              <a:noFill/>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olo e sottotitolo">
    <p:spTree>
      <p:nvGrpSpPr>
        <p:cNvPr id="1" name=""/>
        <p:cNvGrpSpPr/>
        <p:nvPr/>
      </p:nvGrpSpPr>
      <p:grpSpPr>
        <a:xfrm>
          <a:off x="0" y="0"/>
          <a:ext cx="0" cy="0"/>
          <a:chOff x="0" y="0"/>
          <a:chExt cx="0" cy="0"/>
        </a:xfrm>
      </p:grpSpPr>
      <p:sp>
        <p:nvSpPr>
          <p:cNvPr id="11" name="Titolo Testo"/>
          <p:cNvSpPr txBox="1"/>
          <p:nvPr>
            <p:ph type="title"/>
          </p:nvPr>
        </p:nvSpPr>
        <p:spPr>
          <a:xfrm>
            <a:off x="355600" y="2044700"/>
            <a:ext cx="12293600" cy="3238500"/>
          </a:xfrm>
          <a:prstGeom prst="rect">
            <a:avLst/>
          </a:prstGeom>
        </p:spPr>
        <p:txBody>
          <a:bodyPr anchor="b"/>
          <a:lstStyle/>
          <a:p>
            <a:pPr/>
            <a:r>
              <a:t>Titolo Testo</a:t>
            </a:r>
          </a:p>
        </p:txBody>
      </p:sp>
      <p:sp>
        <p:nvSpPr>
          <p:cNvPr id="12" name="Corpo livello uno…"/>
          <p:cNvSpPr txBox="1"/>
          <p:nvPr>
            <p:ph type="body" sz="quarter" idx="1"/>
          </p:nvPr>
        </p:nvSpPr>
        <p:spPr>
          <a:xfrm>
            <a:off x="355600" y="5270500"/>
            <a:ext cx="12293600" cy="12954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
        <p:nvSpPr>
          <p:cNvPr id="93" name="–Giovanni Mela"/>
          <p:cNvSpPr txBox="1"/>
          <p:nvPr>
            <p:ph type="body" sz="quarter" idx="13"/>
          </p:nvPr>
        </p:nvSpPr>
        <p:spPr>
          <a:xfrm>
            <a:off x="1270000" y="5689600"/>
            <a:ext cx="10464800" cy="508000"/>
          </a:xfrm>
          <a:prstGeom prst="rect">
            <a:avLst/>
          </a:prstGeom>
        </p:spPr>
        <p:txBody>
          <a:bodyPr anchor="t">
            <a:spAutoFit/>
          </a:bodyPr>
          <a:lstStyle>
            <a:lvl1pPr marL="0" indent="0" algn="ctr">
              <a:spcBef>
                <a:spcPts val="0"/>
              </a:spcBef>
              <a:buSzTx/>
              <a:buNone/>
              <a:defRPr sz="2800"/>
            </a:lvl1pPr>
          </a:lstStyle>
          <a:p>
            <a:pPr/>
            <a:r>
              <a:t>–Giovanni Mela</a:t>
            </a:r>
          </a:p>
        </p:txBody>
      </p:sp>
      <p:sp>
        <p:nvSpPr>
          <p:cNvPr id="94" name="“Inserisci qui una citazione”."/>
          <p:cNvSpPr txBox="1"/>
          <p:nvPr>
            <p:ph type="body" sz="quarter" idx="14"/>
          </p:nvPr>
        </p:nvSpPr>
        <p:spPr>
          <a:xfrm>
            <a:off x="1270000" y="4152900"/>
            <a:ext cx="10464800" cy="647700"/>
          </a:xfrm>
          <a:prstGeom prst="rect">
            <a:avLst/>
          </a:prstGeom>
        </p:spPr>
        <p:txBody>
          <a:bodyPr>
            <a:spAutoFit/>
          </a:bodyPr>
          <a:lstStyle>
            <a:lvl1pPr marL="0" indent="0" algn="ctr">
              <a:spcBef>
                <a:spcPts val="0"/>
              </a:spcBef>
              <a:buSzTx/>
              <a:buNone/>
            </a:lvl1pPr>
          </a:lstStyle>
          <a:p>
            <a:pPr/>
            <a:r>
              <a:t>“Inserisci qui una citazione”.</a:t>
            </a: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
        <p:nvSpPr>
          <p:cNvPr id="102" name="Immagin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20" name="Immagine"/>
          <p:cNvSpPr/>
          <p:nvPr>
            <p:ph type="pic" idx="13"/>
          </p:nvPr>
        </p:nvSpPr>
        <p:spPr>
          <a:xfrm>
            <a:off x="1346200" y="520700"/>
            <a:ext cx="10388600" cy="5860236"/>
          </a:xfrm>
          <a:prstGeom prst="rect">
            <a:avLst/>
          </a:prstGeom>
        </p:spPr>
        <p:txBody>
          <a:bodyPr lIns="91439" tIns="45719" rIns="91439" bIns="45719" anchor="t">
            <a:noAutofit/>
          </a:bodyPr>
          <a:lstStyle/>
          <a:p>
            <a:pPr/>
          </a:p>
        </p:txBody>
      </p:sp>
      <p:sp>
        <p:nvSpPr>
          <p:cNvPr id="21" name="Titolo Testo"/>
          <p:cNvSpPr txBox="1"/>
          <p:nvPr>
            <p:ph type="title"/>
          </p:nvPr>
        </p:nvSpPr>
        <p:spPr>
          <a:xfrm>
            <a:off x="1270000" y="6908800"/>
            <a:ext cx="10464800" cy="1282700"/>
          </a:xfrm>
          <a:prstGeom prst="rect">
            <a:avLst/>
          </a:prstGeom>
        </p:spPr>
        <p:txBody>
          <a:bodyPr/>
          <a:lstStyle/>
          <a:p>
            <a:pPr/>
            <a:r>
              <a:t>Titolo Testo</a:t>
            </a:r>
          </a:p>
        </p:txBody>
      </p:sp>
      <p:sp>
        <p:nvSpPr>
          <p:cNvPr id="22" name="Corpo livello uno…"/>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30" name="Titolo Testo"/>
          <p:cNvSpPr txBox="1"/>
          <p:nvPr>
            <p:ph type="title"/>
          </p:nvPr>
        </p:nvSpPr>
        <p:spPr>
          <a:xfrm>
            <a:off x="355600" y="3251200"/>
            <a:ext cx="12293600" cy="32385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38" name="Immagine"/>
          <p:cNvSpPr/>
          <p:nvPr>
            <p:ph type="pic" sz="half" idx="13"/>
          </p:nvPr>
        </p:nvSpPr>
        <p:spPr>
          <a:xfrm>
            <a:off x="6705600" y="609600"/>
            <a:ext cx="5359400" cy="7759700"/>
          </a:xfrm>
          <a:prstGeom prst="rect">
            <a:avLst/>
          </a:prstGeom>
        </p:spPr>
        <p:txBody>
          <a:bodyPr lIns="91439" tIns="45719" rIns="91439" bIns="45719" anchor="t">
            <a:noAutofit/>
          </a:bodyPr>
          <a:lstStyle/>
          <a:p>
            <a:pPr/>
          </a:p>
        </p:txBody>
      </p:sp>
      <p:sp>
        <p:nvSpPr>
          <p:cNvPr id="39" name="Titolo Testo"/>
          <p:cNvSpPr txBox="1"/>
          <p:nvPr>
            <p:ph type="title"/>
          </p:nvPr>
        </p:nvSpPr>
        <p:spPr>
          <a:xfrm>
            <a:off x="355600" y="1016000"/>
            <a:ext cx="5892800" cy="3886200"/>
          </a:xfrm>
          <a:prstGeom prst="rect">
            <a:avLst/>
          </a:prstGeom>
        </p:spPr>
        <p:txBody>
          <a:bodyPr anchor="b"/>
          <a:lstStyle/>
          <a:p>
            <a:pPr/>
            <a:r>
              <a:t>Titolo Testo</a:t>
            </a:r>
          </a:p>
        </p:txBody>
      </p:sp>
      <p:sp>
        <p:nvSpPr>
          <p:cNvPr id="40" name="Corpo livello uno…"/>
          <p:cNvSpPr txBox="1"/>
          <p:nvPr>
            <p:ph type="body" sz="quarter" idx="1"/>
          </p:nvPr>
        </p:nvSpPr>
        <p:spPr>
          <a:xfrm>
            <a:off x="355600" y="4889500"/>
            <a:ext cx="5892800" cy="38862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65" name="Immagine"/>
          <p:cNvSpPr/>
          <p:nvPr>
            <p:ph type="pic" sz="half" idx="13"/>
          </p:nvPr>
        </p:nvSpPr>
        <p:spPr>
          <a:xfrm>
            <a:off x="6870700" y="2781300"/>
            <a:ext cx="5283200" cy="6184900"/>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355600" y="2730500"/>
            <a:ext cx="5892800" cy="62992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75" name="Corpo livello uno…"/>
          <p:cNvSpPr txBox="1"/>
          <p:nvPr>
            <p:ph type="body" idx="1"/>
          </p:nvPr>
        </p:nvSpPr>
        <p:spPr>
          <a:xfrm>
            <a:off x="762000" y="762000"/>
            <a:ext cx="11468100" cy="8216900"/>
          </a:xfrm>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
        <p:nvSpPr>
          <p:cNvPr id="83" name="Immagine"/>
          <p:cNvSpPr/>
          <p:nvPr>
            <p:ph type="pic" sz="quarter" idx="13"/>
          </p:nvPr>
        </p:nvSpPr>
        <p:spPr>
          <a:xfrm>
            <a:off x="6654800" y="5029200"/>
            <a:ext cx="5803900" cy="4216400"/>
          </a:xfrm>
          <a:prstGeom prst="rect">
            <a:avLst/>
          </a:prstGeom>
        </p:spPr>
        <p:txBody>
          <a:bodyPr lIns="91439" tIns="45719" rIns="91439" bIns="45719" anchor="t">
            <a:noAutofit/>
          </a:bodyPr>
          <a:lstStyle/>
          <a:p>
            <a:pPr/>
          </a:p>
        </p:txBody>
      </p:sp>
      <p:sp>
        <p:nvSpPr>
          <p:cNvPr id="84" name="Immagine"/>
          <p:cNvSpPr/>
          <p:nvPr>
            <p:ph type="pic" sz="quarter" idx="14"/>
          </p:nvPr>
        </p:nvSpPr>
        <p:spPr>
          <a:xfrm>
            <a:off x="6664613" y="508000"/>
            <a:ext cx="5803901" cy="4216400"/>
          </a:xfrm>
          <a:prstGeom prst="rect">
            <a:avLst/>
          </a:prstGeom>
        </p:spPr>
        <p:txBody>
          <a:bodyPr lIns="91439" tIns="45719" rIns="91439" bIns="45719" anchor="t">
            <a:noAutofit/>
          </a:bodyPr>
          <a:lstStyle/>
          <a:p>
            <a:pPr/>
          </a:p>
        </p:txBody>
      </p:sp>
      <p:sp>
        <p:nvSpPr>
          <p:cNvPr id="85" name="Immagine"/>
          <p:cNvSpPr/>
          <p:nvPr>
            <p:ph type="pic" idx="15"/>
          </p:nvPr>
        </p:nvSpPr>
        <p:spPr>
          <a:xfrm>
            <a:off x="533400" y="508000"/>
            <a:ext cx="5808231" cy="87376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olo Testo"/>
          <p:cNvSpPr txBox="1"/>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355600" y="2730500"/>
            <a:ext cx="12293600" cy="6299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6324599" y="9270999"/>
            <a:ext cx="342901" cy="3556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1pPr>
      <a:lvl2pPr marL="0" marR="0" indent="2286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2pPr>
      <a:lvl3pPr marL="0" marR="0" indent="4572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3pPr>
      <a:lvl4pPr marL="0" marR="0" indent="6858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4pPr>
      <a:lvl5pPr marL="0" marR="0" indent="9144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5pPr>
      <a:lvl6pPr marL="0" marR="0" indent="11430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6pPr>
      <a:lvl7pPr marL="0" marR="0" indent="13716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7pPr>
      <a:lvl8pPr marL="0" marR="0" indent="16002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8pPr>
      <a:lvl9pPr marL="0" marR="0" indent="18288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9pPr>
    </p:titleStyle>
    <p:bodyStyle>
      <a:lvl1pPr marL="4318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1pPr>
      <a:lvl2pPr marL="8636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2pPr>
      <a:lvl3pPr marL="12954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3pPr>
      <a:lvl4pPr marL="17272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4pPr>
      <a:lvl5pPr marL="21590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5pPr>
      <a:lvl6pPr marL="25908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19" name="Tabella"/>
          <p:cNvGraphicFramePr/>
          <p:nvPr/>
        </p:nvGraphicFramePr>
        <p:xfrm>
          <a:off x="887075" y="464945"/>
          <a:ext cx="11468101" cy="747944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7466741">
                <a:tc>
                  <a:txBody>
                    <a:bodyPr/>
                    <a:lstStyle/>
                    <a:p>
                      <a:pPr algn="just" defTabSz="457200">
                        <a:defRPr>
                          <a:solidFill>
                            <a:srgbClr val="000000"/>
                          </a:solidFill>
                        </a:defRPr>
                      </a:pPr>
                      <a:r>
                        <a:rPr i="1">
                          <a:latin typeface="Times"/>
                          <a:ea typeface="Times"/>
                          <a:cs typeface="Times"/>
                          <a:sym typeface="Times"/>
                        </a:rPr>
                        <a:t>
M(arco) Carmi
nio M(arci) fil(io)
Pap(iria) Puden
ti, equo pub(lico),
sacerdoti Lau(rentium)
Lav(inatium), electo
ad causas fisci 
tuenda in Pro
vincia Alpium Ma
ritimarum, patro
no rei pubbl(icae) Ter
gestinorum, pa
trono pleb(is) urb(anae),
patron(o) colleg(i)
dentrophoror(um) et 
fabr(um), cur(atori) rei p(ubliace) Man 
tuanor(um), cur(atori) rei p(ublicae)
Vicentinor(um), patro
no Catubrinorum, 
Iunia Valeriana,
marito rarissi
mo. 
L(ocus) d(atus) d(ecreto) d(ecurionum.)</a:t>
                      </a:r>
                    </a:p>
                  </a:txBody>
                  <a:tcPr marL="50800" marR="50800" marT="50800" marB="50800" anchor="t" anchorCtr="0" horzOverflow="overflow">
                    <a:lnL w="0">
                      <a:miter lim="400000"/>
                    </a:lnL>
                    <a:lnR w="0">
                      <a:miter lim="400000"/>
                    </a:lnR>
                    <a:lnT w="0">
                      <a:miter lim="400000"/>
                    </a:lnT>
                    <a:lnB w="0">
                      <a:miter lim="400000"/>
                    </a:lnB>
                  </a:tcPr>
                </a:tc>
                <a:tc>
                  <a:txBody>
                    <a:bodyPr/>
                    <a:lstStyle/>
                    <a:p>
                      <a:pPr algn="just" defTabSz="457200">
                        <a:defRPr>
                          <a:solidFill>
                            <a:srgbClr val="000000"/>
                          </a:solidFill>
                        </a:defRPr>
                      </a:pPr>
                      <a:r>
                        <a:rPr>
                          <a:latin typeface="Times"/>
                          <a:ea typeface="Times"/>
                          <a:cs typeface="Times"/>
                          <a:sym typeface="Times"/>
                        </a:rPr>
                        <a:t>
Giunia Valeriana (dedicò questa statua) 
al figlio di Marco, 
Marco Carminio Pudente, 
suo straordinario marito,
che appartiene alla tribù Papiria, 
che è dotato di cavallo pubblico,
che è sacerdote del collegio dei Laurenti 
e dei Lavinati, che è stato eletto 
allo scopo di salvaguardare gli interessi del fisco 
nella Provincia delle Alpi 
Marittime, che è patrono 
del municipium dei Triestini, 
della plebe urbana, 
del collegio dei dendrofori e 
dei fabbri, che è curatore del municipium 
dei Mantovani e dei 
Vicentini, che è patrono 
dei Cadorini. 
Spazio pubblico concesso per decreto dei decurioni. </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20" name="L’iscrizione, risalente al III sec. d.C., era alla base di una statua dedicata dalla moglie Giunia Valeriana al marito Carminio Pudente, il quale aveva rivestito importanti funzioni amministrative nei municipia dell’Italia settentrionale.…"/>
          <p:cNvSpPr txBox="1"/>
          <p:nvPr/>
        </p:nvSpPr>
        <p:spPr>
          <a:xfrm>
            <a:off x="774699" y="7880158"/>
            <a:ext cx="11455401" cy="97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algn="just" defTabSz="457200">
              <a:defRPr sz="1800">
                <a:solidFill>
                  <a:srgbClr val="000000"/>
                </a:solidFill>
                <a:latin typeface="Times"/>
                <a:ea typeface="Times"/>
                <a:cs typeface="Times"/>
                <a:sym typeface="Times"/>
              </a:defRPr>
            </a:pPr>
            <a:r>
              <a:t>L’iscrizione, risalente al III sec. d.C., era alla base di una statua dedicata dalla moglie Giunia Valeriana al marito Carminio Pudente, il quale aveva rivestito importanti funzioni amministrative nei </a:t>
            </a:r>
            <a:r>
              <a:rPr i="1"/>
              <a:t>municipia</a:t>
            </a:r>
            <a:r>
              <a:t> dell’Italia settentrionale. </a:t>
            </a:r>
          </a:p>
          <a:p>
            <a:pPr algn="just" defTabSz="457200">
              <a:defRPr sz="1800">
                <a:solidFill>
                  <a:srgbClr val="000000"/>
                </a:solidFill>
                <a:latin typeface="Times"/>
                <a:ea typeface="Times"/>
                <a:cs typeface="Times"/>
                <a:sym typeface="Times"/>
              </a:defRPr>
            </a:pPr>
            <a:r>
              <a:t>Il cippo è</a:t>
            </a:r>
            <a:r>
              <a:rPr cap="all"/>
              <a:t> </a:t>
            </a:r>
            <a:r>
              <a:t>stato rinvenuto vicino a Borgo Piave e apparteneva alla cinta muraria medievale della città. </a:t>
            </a:r>
          </a:p>
        </p:txBody>
      </p:sp>
      <p:sp>
        <p:nvSpPr>
          <p:cNvPr id="121" name="Liceo Classico e Scientifico “A. Lollino”"/>
          <p:cNvSpPr txBox="1"/>
          <p:nvPr/>
        </p:nvSpPr>
        <p:spPr>
          <a:xfrm>
            <a:off x="4956609" y="9246538"/>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23" name="Tabella"/>
          <p:cNvGraphicFramePr/>
          <p:nvPr/>
        </p:nvGraphicFramePr>
        <p:xfrm>
          <a:off x="774700" y="787400"/>
          <a:ext cx="11468100" cy="6788594"/>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6775893">
                <a:tc>
                  <a:txBody>
                    <a:bodyPr/>
                    <a:lstStyle/>
                    <a:p>
                      <a:pPr algn="l" defTabSz="457200">
                        <a:defRPr>
                          <a:solidFill>
                            <a:srgbClr val="000000"/>
                          </a:solidFill>
                        </a:defRPr>
                      </a:pPr>
                      <a:r>
                        <a:rPr i="1">
                          <a:latin typeface="Times New Roman"/>
                          <a:ea typeface="Times New Roman"/>
                          <a:cs typeface="Times New Roman"/>
                          <a:sym typeface="Times New Roman"/>
                        </a:rPr>
                        <a:t>M(arco) Carminio
M(arci) fil(io) Pap(iria) Pude
nti, equo pub(lico),
sacerdoti Lau(rentium) La(viniatium),
electo ad causas
fisci tuendas in Pro
vinc(ia) Alpium Mariti
mar(um), patron(o) rei p(ublicae) Terg(es)
tinor(um), patrono pleb(is) urb(anae),
patron(o) colleg(i) dendropho
ror(um) et fabr(um), cur(atori) rei p(ublicae) Mantu
anor(um), cur(atori) rei p(ublicae) Vicentinor(um),
patrono Catubrinorum,
plebs urbana patrono 
ob merita 
statuam a plebe oblatam 
Iunia Valeriana remissa 
plebei inpensa pecunia su
a posuit.</a:t>
                      </a:r>
                    </a:p>
                  </a:txBody>
                  <a:tcPr marL="50800" marR="50800" marT="50800" marB="50800" anchor="t" anchorCtr="0" horzOverflow="overflow">
                    <a:lnL w="12700">
                      <a:miter lim="400000"/>
                    </a:lnL>
                    <a:lnR w="0">
                      <a:miter lim="400000"/>
                    </a:lnR>
                    <a:lnT w="12700">
                      <a:miter lim="400000"/>
                    </a:lnT>
                    <a:lnB w="12700">
                      <a:miter lim="400000"/>
                    </a:lnB>
                  </a:tcPr>
                </a:tc>
                <a:tc>
                  <a:txBody>
                    <a:bodyPr/>
                    <a:lstStyle/>
                    <a:p>
                      <a:pPr algn="just" defTabSz="457200">
                        <a:defRPr>
                          <a:solidFill>
                            <a:srgbClr val="000000"/>
                          </a:solidFill>
                        </a:defRPr>
                      </a:pPr>
                      <a:r>
                        <a:rPr>
                          <a:latin typeface="Times"/>
                          <a:ea typeface="Times"/>
                          <a:cs typeface="Times"/>
                          <a:sym typeface="Times"/>
                        </a:rPr>
                        <a:t>La plebe urbana (dedicò questa statua) 
per i suoi meriti al patrono
Marco Carminio Pudente, 
figlio di Marco, 
che appartiene alla tribù Papiria, 
che è dotato di cavallo pubblico,
che è sacerdote del collegio dei Laurenti 
e dei Lavinati, che è stato eletto 
allo scopo di salvaguardare gli interessi del fisco 
nella Provincia delle Alpi 
Marittime, che è patrono 
del municipium dei Triestini, 
della plebe urbana, 
del collegio dei dendrofori e 
dei fabbri, che è curatore del municipium 
dei Mantovani e dei 
Vicentini, che è patrono 
dei Cadorini. 
Giunia Valeriana a sue spese (dedicò questa statua), 
dopo aver restituito alla plebe la spesa sostenuta.
</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24" name="L’iscrizione, risalente al III sec. d.C., era alla base di una statua dedicata dalla moglie Giunia Valeriana al marito Carminio Pudente, il quale aveva rivestito importanti funzioni amministrative nei municipia dell’Italia settentrionale."/>
          <p:cNvSpPr txBox="1"/>
          <p:nvPr/>
        </p:nvSpPr>
        <p:spPr>
          <a:xfrm>
            <a:off x="768350" y="7811799"/>
            <a:ext cx="11468101" cy="97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sz="1800">
                <a:solidFill>
                  <a:srgbClr val="000000"/>
                </a:solidFill>
                <a:latin typeface="Times"/>
                <a:ea typeface="Times"/>
                <a:cs typeface="Times"/>
                <a:sym typeface="Times"/>
              </a:defRPr>
            </a:pPr>
            <a:r>
              <a:t>L’iscrizione, risalente al III sec. d.C., era alla base di una statua dedicata dalla moglie Giunia Valeriana al marito Carminio Pudente, il quale aveva rivestito importanti funzioni amministrative nei </a:t>
            </a:r>
            <a:r>
              <a:rPr i="1"/>
              <a:t>municipia</a:t>
            </a:r>
            <a:r>
              <a:t> dell’Italia settentrionale. </a:t>
            </a:r>
          </a:p>
        </p:txBody>
      </p:sp>
      <p:sp>
        <p:nvSpPr>
          <p:cNvPr id="125" name="Liceo Classico e Scientifico “A. Lollino”"/>
          <p:cNvSpPr txBox="1"/>
          <p:nvPr/>
        </p:nvSpPr>
        <p:spPr>
          <a:xfrm>
            <a:off x="4956609" y="9232000"/>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27" name="Tabella"/>
          <p:cNvGraphicFramePr/>
          <p:nvPr/>
        </p:nvGraphicFramePr>
        <p:xfrm>
          <a:off x="774700" y="2919557"/>
          <a:ext cx="11468100" cy="94093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928234">
                <a:tc>
                  <a:txBody>
                    <a:bodyPr/>
                    <a:lstStyle/>
                    <a:p>
                      <a:pPr algn="l" defTabSz="457200">
                        <a:defRPr>
                          <a:solidFill>
                            <a:srgbClr val="000000"/>
                          </a:solidFill>
                        </a:defRPr>
                      </a:pPr>
                      <a:r>
                        <a:rPr i="1" sz="2400">
                          <a:latin typeface="Times"/>
                          <a:ea typeface="Times"/>
                          <a:cs typeface="Times"/>
                          <a:sym typeface="Times"/>
                        </a:rPr>
                        <a:t>Iovi
O(ptimo) M(aximo)</a:t>
                      </a:r>
                    </a:p>
                  </a:txBody>
                  <a:tcPr marL="50800" marR="50800" marT="50800" marB="50800" anchor="t" anchorCtr="0" horzOverflow="overflow">
                    <a:lnL w="0">
                      <a:miter lim="400000"/>
                    </a:lnL>
                    <a:lnR w="0">
                      <a:miter lim="400000"/>
                    </a:lnR>
                    <a:lnT w="0">
                      <a:miter lim="400000"/>
                    </a:lnT>
                    <a:lnB w="0">
                      <a:miter lim="400000"/>
                    </a:lnB>
                  </a:tcPr>
                </a:tc>
                <a:tc>
                  <a:txBody>
                    <a:bodyPr/>
                    <a:lstStyle/>
                    <a:p>
                      <a:pPr algn="l" defTabSz="457200">
                        <a:defRPr sz="2400">
                          <a:solidFill>
                            <a:srgbClr val="000000"/>
                          </a:solidFill>
                          <a:latin typeface="Times"/>
                          <a:ea typeface="Times"/>
                          <a:cs typeface="Times"/>
                          <a:sym typeface="Times"/>
                        </a:defRPr>
                      </a:pPr>
                      <a:r>
                        <a:t>A Giove </a:t>
                      </a:r>
                    </a:p>
                    <a:p>
                      <a:pPr algn="l" defTabSz="457200">
                        <a:defRPr sz="2400">
                          <a:solidFill>
                            <a:srgbClr val="000000"/>
                          </a:solidFill>
                          <a:latin typeface="Times"/>
                          <a:ea typeface="Times"/>
                          <a:cs typeface="Times"/>
                          <a:sym typeface="Times"/>
                        </a:defRPr>
                      </a:pPr>
                      <a:r>
                        <a:t>Ottimo Massimo</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28" name="Il cippo, risalente al I sec. d.C., è stato ritrovato in località San Martino ai Patt di Sedico.…"/>
          <p:cNvSpPr txBox="1"/>
          <p:nvPr/>
        </p:nvSpPr>
        <p:spPr>
          <a:xfrm>
            <a:off x="774699" y="4710939"/>
            <a:ext cx="11455401" cy="194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sz="2400">
                <a:solidFill>
                  <a:srgbClr val="000000"/>
                </a:solidFill>
                <a:latin typeface="Times"/>
                <a:ea typeface="Times"/>
                <a:cs typeface="Times"/>
                <a:sym typeface="Times"/>
              </a:defRPr>
            </a:pPr>
            <a:r>
              <a:t>Il cippo, risalente al I sec. d.C., è stato ritrovato in località San Martino ai Patt di Sedico. </a:t>
            </a:r>
          </a:p>
          <a:p>
            <a:pPr algn="just" defTabSz="457200">
              <a:defRPr sz="2400">
                <a:solidFill>
                  <a:srgbClr val="000000"/>
                </a:solidFill>
                <a:latin typeface="Times"/>
                <a:ea typeface="Times"/>
                <a:cs typeface="Times"/>
                <a:sym typeface="Times"/>
              </a:defRPr>
            </a:pPr>
            <a:r>
              <a:t>Si tratta di un’ara dedicata a Giove Ottimo Massimo, divinità che, per tradizione romana, era il principale nume tutelare di ogni nuova città. </a:t>
            </a:r>
          </a:p>
          <a:p>
            <a:pPr algn="just" defTabSz="457200">
              <a:defRPr sz="2400">
                <a:solidFill>
                  <a:srgbClr val="000000"/>
                </a:solidFill>
                <a:latin typeface="Times"/>
                <a:ea typeface="Times"/>
                <a:cs typeface="Times"/>
                <a:sym typeface="Times"/>
              </a:defRPr>
            </a:pPr>
            <a:r>
              <a:t>L’iscrizione, prima di entrare nella raccolta del Museo civico -Auditorium, è appartenuta alla famiglia Pagani di Belluno.</a:t>
            </a:r>
          </a:p>
        </p:txBody>
      </p:sp>
      <p:sp>
        <p:nvSpPr>
          <p:cNvPr id="129" name="Testo"/>
          <p:cNvSpPr txBox="1"/>
          <p:nvPr/>
        </p:nvSpPr>
        <p:spPr>
          <a:xfrm>
            <a:off x="19050" y="716144"/>
            <a:ext cx="127000" cy="863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2500">
                <a:solidFill>
                  <a:srgbClr val="000000"/>
                </a:solidFill>
                <a:latin typeface="Times"/>
                <a:ea typeface="Times"/>
                <a:cs typeface="Times"/>
                <a:sym typeface="Times"/>
              </a:defRPr>
            </a:pPr>
          </a:p>
        </p:txBody>
      </p:sp>
      <p:sp>
        <p:nvSpPr>
          <p:cNvPr id="130" name="Liceo Classico e Scientifico “A. Lollino”"/>
          <p:cNvSpPr txBox="1"/>
          <p:nvPr/>
        </p:nvSpPr>
        <p:spPr>
          <a:xfrm>
            <a:off x="4956609" y="9168366"/>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32" name="Tabella"/>
          <p:cNvGraphicFramePr/>
          <p:nvPr/>
        </p:nvGraphicFramePr>
        <p:xfrm>
          <a:off x="774700" y="2528695"/>
          <a:ext cx="11468100" cy="234180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2329107">
                <a:tc>
                  <a:txBody>
                    <a:bodyPr/>
                    <a:lstStyle/>
                    <a:p>
                      <a:pPr algn="l" defTabSz="457200">
                        <a:defRPr i="1" sz="2400">
                          <a:solidFill>
                            <a:srgbClr val="000000"/>
                          </a:solidFill>
                          <a:latin typeface="Times"/>
                          <a:ea typeface="Times"/>
                          <a:cs typeface="Times"/>
                          <a:sym typeface="Times"/>
                        </a:defRPr>
                      </a:pPr>
                      <a:r>
                        <a:t>Capertiae </a:t>
                      </a:r>
                    </a:p>
                    <a:p>
                      <a:pPr algn="l" defTabSz="457200">
                        <a:defRPr i="1" sz="2400">
                          <a:solidFill>
                            <a:srgbClr val="000000"/>
                          </a:solidFill>
                          <a:latin typeface="Times"/>
                          <a:ea typeface="Times"/>
                          <a:cs typeface="Times"/>
                          <a:sym typeface="Times"/>
                        </a:defRPr>
                      </a:pPr>
                      <a:r>
                        <a:t>Maximi fil(iae)</a:t>
                      </a:r>
                    </a:p>
                    <a:p>
                      <a:pPr algn="l" defTabSz="457200">
                        <a:defRPr i="1" sz="2400">
                          <a:solidFill>
                            <a:srgbClr val="000000"/>
                          </a:solidFill>
                          <a:latin typeface="Times"/>
                          <a:ea typeface="Times"/>
                          <a:cs typeface="Times"/>
                          <a:sym typeface="Times"/>
                        </a:defRPr>
                      </a:pPr>
                      <a:r>
                        <a:t>Valeria</a:t>
                      </a:r>
                    </a:p>
                    <a:p>
                      <a:pPr algn="l" defTabSz="457200">
                        <a:defRPr i="1" sz="2400">
                          <a:solidFill>
                            <a:srgbClr val="000000"/>
                          </a:solidFill>
                          <a:latin typeface="Times"/>
                          <a:ea typeface="Times"/>
                          <a:cs typeface="Times"/>
                          <a:sym typeface="Times"/>
                        </a:defRPr>
                      </a:pPr>
                      <a:r>
                        <a:t>nae</a:t>
                      </a:r>
                    </a:p>
                    <a:p>
                      <a:pPr algn="l" defTabSz="457200">
                        <a:defRPr i="1" sz="2400">
                          <a:solidFill>
                            <a:srgbClr val="000000"/>
                          </a:solidFill>
                          <a:latin typeface="Times"/>
                          <a:ea typeface="Times"/>
                          <a:cs typeface="Times"/>
                          <a:sym typeface="Times"/>
                        </a:defRPr>
                      </a:pPr>
                      <a:r>
                        <a:t>plebs urba</a:t>
                      </a:r>
                    </a:p>
                    <a:p>
                      <a:pPr algn="l" defTabSz="457200">
                        <a:defRPr i="1" sz="2400">
                          <a:solidFill>
                            <a:srgbClr val="000000"/>
                          </a:solidFill>
                          <a:latin typeface="Times"/>
                          <a:ea typeface="Times"/>
                          <a:cs typeface="Times"/>
                          <a:sym typeface="Times"/>
                        </a:defRPr>
                      </a:pPr>
                      <a:r>
                        <a:t>na patro</a:t>
                      </a:r>
                    </a:p>
                    <a:p>
                      <a:pPr algn="l" defTabSz="457200">
                        <a:defRPr i="1" sz="2400">
                          <a:solidFill>
                            <a:srgbClr val="000000"/>
                          </a:solidFill>
                          <a:latin typeface="Times"/>
                          <a:ea typeface="Times"/>
                          <a:cs typeface="Times"/>
                          <a:sym typeface="Times"/>
                        </a:defRPr>
                      </a:pPr>
                      <a:r>
                        <a:t>nae</a:t>
                      </a:r>
                    </a:p>
                  </a:txBody>
                  <a:tcPr marL="50800" marR="50800" marT="50800" marB="50800" anchor="t" anchorCtr="0" horzOverflow="overflow">
                    <a:lnL w="12700">
                      <a:miter lim="400000"/>
                    </a:lnL>
                    <a:lnR w="0">
                      <a:miter lim="400000"/>
                    </a:lnR>
                    <a:lnT w="12700">
                      <a:miter lim="400000"/>
                    </a:lnT>
                    <a:lnB w="12700">
                      <a:miter lim="400000"/>
                    </a:lnB>
                  </a:tcPr>
                </a:tc>
                <a:tc>
                  <a:txBody>
                    <a:bodyPr/>
                    <a:lstStyle/>
                    <a:p>
                      <a:pPr algn="l" defTabSz="457200">
                        <a:defRPr>
                          <a:solidFill>
                            <a:srgbClr val="000000"/>
                          </a:solidFill>
                        </a:defRPr>
                      </a:pPr>
                      <a:r>
                        <a:rPr sz="2400">
                          <a:latin typeface="Times"/>
                          <a:ea typeface="Times"/>
                          <a:cs typeface="Times"/>
                          <a:sym typeface="Times"/>
                        </a:rPr>
                        <a:t>La plebe urbana (dedicò questa statua)
alla sua patrona
Caperzia Valeriana,
figlia di Massimo</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33" name="Si tratta della base di una statua dedicata a Caperzia Valeriana risalente al II sec. d.C. e rinvenuta presso porta Dante.…"/>
          <p:cNvSpPr txBox="1"/>
          <p:nvPr/>
        </p:nvSpPr>
        <p:spPr>
          <a:xfrm>
            <a:off x="774699" y="5482332"/>
            <a:ext cx="11455401" cy="1943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sz="2400">
                <a:solidFill>
                  <a:srgbClr val="000000"/>
                </a:solidFill>
                <a:latin typeface="Times"/>
                <a:ea typeface="Times"/>
                <a:cs typeface="Times"/>
                <a:sym typeface="Times"/>
              </a:defRPr>
            </a:pPr>
            <a:r>
              <a:t>Si tratta della base di una statua dedicata a Caperzia Valeriana risalente al II sec. d.C. e rinvenuta presso porta Dante. </a:t>
            </a:r>
          </a:p>
          <a:p>
            <a:pPr algn="just" defTabSz="457200">
              <a:defRPr sz="2400">
                <a:solidFill>
                  <a:srgbClr val="000000"/>
                </a:solidFill>
                <a:latin typeface="Times"/>
                <a:ea typeface="Times"/>
                <a:cs typeface="Times"/>
                <a:sym typeface="Times"/>
              </a:defRPr>
            </a:pPr>
            <a:r>
              <a:t>Della donna non è nominata alcuna opera particolare e non è certo se sia stata lei ad avere il titolo di patrona o se lo derivasse dal padre. </a:t>
            </a:r>
          </a:p>
        </p:txBody>
      </p:sp>
      <p:sp>
        <p:nvSpPr>
          <p:cNvPr id="134" name="Liceo Classico e Scientifico “A. Lollino”"/>
          <p:cNvSpPr txBox="1"/>
          <p:nvPr/>
        </p:nvSpPr>
        <p:spPr>
          <a:xfrm>
            <a:off x="4956609" y="9074559"/>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36" name="Tabella"/>
          <p:cNvGraphicFramePr/>
          <p:nvPr/>
        </p:nvGraphicFramePr>
        <p:xfrm>
          <a:off x="762000" y="2591233"/>
          <a:ext cx="11468100" cy="270402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2691326">
                <a:tc>
                  <a:txBody>
                    <a:bodyPr/>
                    <a:lstStyle/>
                    <a:p>
                      <a:pPr algn="l" defTabSz="457200">
                        <a:defRPr>
                          <a:solidFill>
                            <a:srgbClr val="000000"/>
                          </a:solidFill>
                        </a:defRPr>
                      </a:pPr>
                      <a:r>
                        <a:rPr i="1" sz="2400">
                          <a:latin typeface="Times"/>
                          <a:ea typeface="Times"/>
                          <a:cs typeface="Times"/>
                          <a:sym typeface="Times"/>
                        </a:rPr>
                        <a:t>Cornae
liae Salo
ninae Aug(ustae),
coniugi d(omini) n(ostri)
Gallieni Aug(usti),
d(ecurionem) d(ecreto)</a:t>
                      </a:r>
                    </a:p>
                  </a:txBody>
                  <a:tcPr marL="50800" marR="50800" marT="50800" marB="50800" anchor="t" anchorCtr="0" horzOverflow="overflow">
                    <a:lnL w="12700">
                      <a:miter lim="400000"/>
                    </a:lnL>
                    <a:lnR w="0">
                      <a:miter lim="400000"/>
                    </a:lnR>
                    <a:lnT w="12700">
                      <a:miter lim="400000"/>
                    </a:lnT>
                    <a:lnB w="12700">
                      <a:miter lim="400000"/>
                    </a:lnB>
                  </a:tcPr>
                </a:tc>
                <a:tc>
                  <a:txBody>
                    <a:bodyPr/>
                    <a:lstStyle/>
                    <a:p>
                      <a:pPr algn="l" defTabSz="457200">
                        <a:defRPr sz="2400">
                          <a:solidFill>
                            <a:srgbClr val="000000"/>
                          </a:solidFill>
                          <a:latin typeface="Times"/>
                          <a:ea typeface="Times"/>
                          <a:cs typeface="Times"/>
                          <a:sym typeface="Times"/>
                        </a:defRPr>
                      </a:pPr>
                      <a:r>
                        <a:t>Per decreto dei Decurioni</a:t>
                      </a:r>
                    </a:p>
                    <a:p>
                      <a:pPr algn="l" defTabSz="457200">
                        <a:defRPr sz="2400">
                          <a:solidFill>
                            <a:srgbClr val="000000"/>
                          </a:solidFill>
                          <a:latin typeface="Times"/>
                          <a:ea typeface="Times"/>
                          <a:cs typeface="Times"/>
                          <a:sym typeface="Times"/>
                        </a:defRPr>
                      </a:pPr>
                      <a:r>
                        <a:t>(venne dedicata questa statua)</a:t>
                      </a:r>
                    </a:p>
                    <a:p>
                      <a:pPr algn="l" defTabSz="457200">
                        <a:defRPr sz="2400">
                          <a:solidFill>
                            <a:srgbClr val="000000"/>
                          </a:solidFill>
                          <a:latin typeface="Times"/>
                          <a:ea typeface="Times"/>
                          <a:cs typeface="Times"/>
                          <a:sym typeface="Times"/>
                        </a:defRPr>
                      </a:pPr>
                      <a:r>
                        <a:t>a Cornelia Salonina,</a:t>
                      </a:r>
                    </a:p>
                    <a:p>
                      <a:pPr algn="l" defTabSz="457200">
                        <a:defRPr sz="2400">
                          <a:solidFill>
                            <a:srgbClr val="000000"/>
                          </a:solidFill>
                          <a:latin typeface="Times"/>
                          <a:ea typeface="Times"/>
                          <a:cs typeface="Times"/>
                          <a:sym typeface="Times"/>
                        </a:defRPr>
                      </a:pPr>
                      <a:r>
                        <a:t>moglie del nostro signore,</a:t>
                      </a:r>
                    </a:p>
                    <a:p>
                      <a:pPr algn="l" defTabSz="457200">
                        <a:defRPr sz="2400">
                          <a:solidFill>
                            <a:srgbClr val="000000"/>
                          </a:solidFill>
                          <a:latin typeface="Times"/>
                          <a:ea typeface="Times"/>
                          <a:cs typeface="Times"/>
                          <a:sym typeface="Times"/>
                        </a:defRPr>
                      </a:pPr>
                      <a:r>
                        <a:t>l’Augusto Gallieno.</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37" name="Si tratta della base di una statua dedicata a Cornelia Salonina risalente al periodo compreso tra il 253 e il 268 d.C., anni del principato del suo marito e imperatore Gallieno.…"/>
          <p:cNvSpPr txBox="1"/>
          <p:nvPr/>
        </p:nvSpPr>
        <p:spPr>
          <a:xfrm>
            <a:off x="755650" y="5711921"/>
            <a:ext cx="11468101" cy="1206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2400">
                <a:solidFill>
                  <a:srgbClr val="000000"/>
                </a:solidFill>
                <a:latin typeface="Times"/>
                <a:ea typeface="Times"/>
                <a:cs typeface="Times"/>
                <a:sym typeface="Times"/>
              </a:defRPr>
            </a:pPr>
            <a:r>
              <a:t>Si tratta della base di una statua dedicata a Cornelia Salonina risalente al periodo compreso tra il 253 e il 268 d.C., anni del principato del suo marito e imperatore Gallieno.</a:t>
            </a:r>
          </a:p>
          <a:p>
            <a:pPr algn="l" defTabSz="457200">
              <a:defRPr sz="2400">
                <a:solidFill>
                  <a:srgbClr val="000000"/>
                </a:solidFill>
                <a:latin typeface="Times"/>
                <a:ea typeface="Times"/>
                <a:cs typeface="Times"/>
                <a:sym typeface="Times"/>
              </a:defRPr>
            </a:pPr>
            <a:r>
              <a:t>Il cippo è stato rinvenuto nei pressi di Borgo Piave. </a:t>
            </a:r>
          </a:p>
        </p:txBody>
      </p:sp>
      <p:sp>
        <p:nvSpPr>
          <p:cNvPr id="138" name="Liceo Classico e Scientifico “A. Lollino”"/>
          <p:cNvSpPr txBox="1"/>
          <p:nvPr/>
        </p:nvSpPr>
        <p:spPr>
          <a:xfrm>
            <a:off x="4943909" y="9090193"/>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40" name="Tabella"/>
          <p:cNvGraphicFramePr/>
          <p:nvPr/>
        </p:nvGraphicFramePr>
        <p:xfrm>
          <a:off x="774700" y="2841384"/>
          <a:ext cx="11468100" cy="175954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1746845">
                <a:tc>
                  <a:txBody>
                    <a:bodyPr/>
                    <a:lstStyle/>
                    <a:p>
                      <a:pPr algn="l" defTabSz="457200">
                        <a:defRPr i="1" sz="2400">
                          <a:solidFill>
                            <a:srgbClr val="000000"/>
                          </a:solidFill>
                          <a:latin typeface="Times New Roman"/>
                          <a:ea typeface="Times New Roman"/>
                          <a:cs typeface="Times New Roman"/>
                          <a:sym typeface="Times New Roman"/>
                        </a:defRPr>
                      </a:pPr>
                      <a:r>
                        <a:t>Iventuti </a:t>
                      </a:r>
                    </a:p>
                    <a:p>
                      <a:pPr algn="l" defTabSz="457200">
                        <a:defRPr i="1" sz="2400">
                          <a:solidFill>
                            <a:srgbClr val="000000"/>
                          </a:solidFill>
                          <a:latin typeface="Times New Roman"/>
                          <a:ea typeface="Times New Roman"/>
                          <a:cs typeface="Times New Roman"/>
                          <a:sym typeface="Times New Roman"/>
                        </a:defRPr>
                      </a:pPr>
                      <a:r>
                        <a:t>gens sacra</a:t>
                      </a:r>
                    </a:p>
                    <a:p>
                      <a:pPr algn="l" defTabSz="457200">
                        <a:defRPr i="1" sz="2400">
                          <a:solidFill>
                            <a:srgbClr val="000000"/>
                          </a:solidFill>
                          <a:latin typeface="Times New Roman"/>
                          <a:ea typeface="Times New Roman"/>
                          <a:cs typeface="Times New Roman"/>
                          <a:sym typeface="Times New Roman"/>
                        </a:defRPr>
                      </a:pPr>
                      <a:r>
                        <a:t>Iventutis</a:t>
                      </a:r>
                    </a:p>
                    <a:p>
                      <a:pPr algn="l" defTabSz="457200">
                        <a:defRPr i="1" sz="2400">
                          <a:solidFill>
                            <a:srgbClr val="000000"/>
                          </a:solidFill>
                          <a:latin typeface="Times New Roman"/>
                          <a:ea typeface="Times New Roman"/>
                          <a:cs typeface="Times New Roman"/>
                          <a:sym typeface="Times New Roman"/>
                        </a:defRPr>
                      </a:pPr>
                      <a:r>
                        <a:t>posuit</a:t>
                      </a:r>
                    </a:p>
                  </a:txBody>
                  <a:tcPr marL="50800" marR="50800" marT="50800" marB="50800" anchor="t" anchorCtr="0" horzOverflow="overflow">
                    <a:lnL w="12700">
                      <a:miter lim="400000"/>
                    </a:lnL>
                    <a:lnR w="0">
                      <a:miter lim="400000"/>
                    </a:lnR>
                    <a:lnT w="12700">
                      <a:miter lim="400000"/>
                    </a:lnT>
                    <a:lnB w="12700">
                      <a:miter lim="400000"/>
                    </a:lnB>
                  </a:tcPr>
                </a:tc>
                <a:tc>
                  <a:txBody>
                    <a:bodyPr/>
                    <a:lstStyle/>
                    <a:p>
                      <a:pPr algn="l" defTabSz="457200">
                        <a:defRPr>
                          <a:solidFill>
                            <a:srgbClr val="000000"/>
                          </a:solidFill>
                        </a:defRPr>
                      </a:pPr>
                      <a:r>
                        <a:rPr sz="2400">
                          <a:latin typeface="Times New Roman"/>
                          <a:ea typeface="Times New Roman"/>
                          <a:cs typeface="Times New Roman"/>
                          <a:sym typeface="Times New Roman"/>
                        </a:rPr>
                        <a:t>La gens sacra degli Iuvenes 
dedicò (quest’ara)
alla dea Giovinezza.</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41" name="Si tratta di una base di statua dedicata alla divinità Giovinezza risalente al II sec. d.C.. È stata rinvenuta presso Porta Dante a Belluno."/>
          <p:cNvSpPr txBox="1"/>
          <p:nvPr/>
        </p:nvSpPr>
        <p:spPr>
          <a:xfrm>
            <a:off x="768349" y="5319525"/>
            <a:ext cx="11468102" cy="840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just">
              <a:lnSpc>
                <a:spcPct val="120000"/>
              </a:lnSpc>
              <a:spcBef>
                <a:spcPts val="4600"/>
              </a:spcBef>
              <a:defRPr sz="2400">
                <a:solidFill>
                  <a:srgbClr val="000000"/>
                </a:solidFill>
                <a:latin typeface="Times New Roman"/>
                <a:ea typeface="Times New Roman"/>
                <a:cs typeface="Times New Roman"/>
                <a:sym typeface="Times New Roman"/>
              </a:defRPr>
            </a:lvl1pPr>
          </a:lstStyle>
          <a:p>
            <a:pPr/>
            <a:r>
              <a:t>Si tratta di una base di statua dedicata alla divinità Giovinezza risalente al II sec. d.C.. È stata rinvenuta presso Porta Dante a Belluno.  </a:t>
            </a:r>
          </a:p>
        </p:txBody>
      </p:sp>
      <p:sp>
        <p:nvSpPr>
          <p:cNvPr id="142" name="Liceo Classico e Scientifico “A. Lollino”"/>
          <p:cNvSpPr txBox="1"/>
          <p:nvPr/>
        </p:nvSpPr>
        <p:spPr>
          <a:xfrm>
            <a:off x="4956609" y="9090193"/>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44" name="Tabella"/>
          <p:cNvGraphicFramePr/>
          <p:nvPr/>
        </p:nvGraphicFramePr>
        <p:xfrm>
          <a:off x="774700" y="2841384"/>
          <a:ext cx="11468100" cy="175954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727700"/>
                <a:gridCol w="5727700"/>
              </a:tblGrid>
              <a:tr h="1746845">
                <a:tc>
                  <a:txBody>
                    <a:bodyPr/>
                    <a:lstStyle/>
                    <a:p>
                      <a:pPr algn="l" defTabSz="457200">
                        <a:defRPr i="1" sz="2400">
                          <a:solidFill>
                            <a:srgbClr val="000000"/>
                          </a:solidFill>
                          <a:latin typeface="Times New Roman"/>
                          <a:ea typeface="Times New Roman"/>
                          <a:cs typeface="Times New Roman"/>
                          <a:sym typeface="Times New Roman"/>
                        </a:defRPr>
                      </a:pPr>
                      <a:r>
                        <a:t>Iventuti </a:t>
                      </a:r>
                    </a:p>
                    <a:p>
                      <a:pPr algn="l" defTabSz="457200">
                        <a:defRPr i="1" sz="2400">
                          <a:solidFill>
                            <a:srgbClr val="000000"/>
                          </a:solidFill>
                          <a:latin typeface="Times New Roman"/>
                          <a:ea typeface="Times New Roman"/>
                          <a:cs typeface="Times New Roman"/>
                          <a:sym typeface="Times New Roman"/>
                        </a:defRPr>
                      </a:pPr>
                      <a:r>
                        <a:t>divinae  </a:t>
                      </a:r>
                    </a:p>
                    <a:p>
                      <a:pPr algn="l" defTabSz="457200">
                        <a:defRPr i="1" sz="2400">
                          <a:solidFill>
                            <a:srgbClr val="000000"/>
                          </a:solidFill>
                          <a:latin typeface="Times New Roman"/>
                          <a:ea typeface="Times New Roman"/>
                          <a:cs typeface="Times New Roman"/>
                          <a:sym typeface="Times New Roman"/>
                        </a:defRPr>
                      </a:pPr>
                      <a:r>
                        <a:t>gens sacra</a:t>
                      </a:r>
                    </a:p>
                    <a:p>
                      <a:pPr algn="l" defTabSz="457200">
                        <a:defRPr i="1" sz="2400">
                          <a:solidFill>
                            <a:srgbClr val="000000"/>
                          </a:solidFill>
                          <a:latin typeface="Times New Roman"/>
                          <a:ea typeface="Times New Roman"/>
                          <a:cs typeface="Times New Roman"/>
                          <a:sym typeface="Times New Roman"/>
                        </a:defRPr>
                      </a:pPr>
                      <a:r>
                        <a:t>Iventutis</a:t>
                      </a:r>
                    </a:p>
                    <a:p>
                      <a:pPr algn="l" defTabSz="457200">
                        <a:defRPr i="1" sz="2400">
                          <a:solidFill>
                            <a:srgbClr val="000000"/>
                          </a:solidFill>
                          <a:latin typeface="Times New Roman"/>
                          <a:ea typeface="Times New Roman"/>
                          <a:cs typeface="Times New Roman"/>
                          <a:sym typeface="Times New Roman"/>
                        </a:defRPr>
                      </a:pPr>
                      <a:r>
                        <a:t>posuit</a:t>
                      </a:r>
                    </a:p>
                  </a:txBody>
                  <a:tcPr marL="50800" marR="50800" marT="50800" marB="50800" anchor="t" anchorCtr="0" horzOverflow="overflow">
                    <a:lnL w="12700">
                      <a:miter lim="400000"/>
                    </a:lnL>
                    <a:lnR w="0">
                      <a:miter lim="400000"/>
                    </a:lnR>
                    <a:lnT w="12700">
                      <a:miter lim="400000"/>
                    </a:lnT>
                    <a:lnB w="12700">
                      <a:miter lim="400000"/>
                    </a:lnB>
                  </a:tcPr>
                </a:tc>
                <a:tc>
                  <a:txBody>
                    <a:bodyPr/>
                    <a:lstStyle/>
                    <a:p>
                      <a:pPr algn="l" defTabSz="457200">
                        <a:defRPr>
                          <a:solidFill>
                            <a:srgbClr val="000000"/>
                          </a:solidFill>
                        </a:defRPr>
                      </a:pPr>
                      <a:r>
                        <a:rPr sz="2400">
                          <a:latin typeface="Times New Roman"/>
                          <a:ea typeface="Times New Roman"/>
                          <a:cs typeface="Times New Roman"/>
                          <a:sym typeface="Times New Roman"/>
                        </a:rPr>
                        <a:t>La gens sacra degli Iuvenes 
dedicò (quest’ara)
alla divina Giovinezza.</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145" name="Si tratta di una base di statua dedicata alla divinità Giovinezza."/>
          <p:cNvSpPr txBox="1"/>
          <p:nvPr/>
        </p:nvSpPr>
        <p:spPr>
          <a:xfrm>
            <a:off x="768349" y="5272621"/>
            <a:ext cx="11468102" cy="43155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just">
              <a:lnSpc>
                <a:spcPct val="120000"/>
              </a:lnSpc>
              <a:spcBef>
                <a:spcPts val="4600"/>
              </a:spcBef>
              <a:defRPr sz="2400">
                <a:solidFill>
                  <a:srgbClr val="000000"/>
                </a:solidFill>
                <a:latin typeface="Times New Roman"/>
                <a:ea typeface="Times New Roman"/>
                <a:cs typeface="Times New Roman"/>
                <a:sym typeface="Times New Roman"/>
              </a:defRPr>
            </a:lvl1pPr>
          </a:lstStyle>
          <a:p>
            <a:pPr/>
            <a:r>
              <a:t>Si tratta di una base di statua dedicata alla divinità Giovinezza.  </a:t>
            </a:r>
          </a:p>
        </p:txBody>
      </p:sp>
      <p:sp>
        <p:nvSpPr>
          <p:cNvPr id="146" name="Liceo Classico e Scientifico “A. Lollino”"/>
          <p:cNvSpPr txBox="1"/>
          <p:nvPr/>
        </p:nvSpPr>
        <p:spPr>
          <a:xfrm>
            <a:off x="4956609" y="9090193"/>
            <a:ext cx="3091582" cy="29724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atin typeface="Times New Roman"/>
                <a:ea typeface="Times New Roman"/>
                <a:cs typeface="Times New Roman"/>
                <a:sym typeface="Times New Roman"/>
              </a:defRPr>
            </a:lvl1pPr>
          </a:lstStyle>
          <a:p>
            <a:pPr/>
            <a:r>
              <a:t>Liceo Classico e Scientifico “A. Lollino”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